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Chonburi" panose="00000500000000000000" pitchFamily="2" charset="-34"/>
      <p:regular r:id="rId3"/>
    </p:embeddedFont>
    <p:embeddedFont>
      <p:font typeface="CHULALONGKORN" panose="020B0604020202020204" charset="-34"/>
      <p:regular r:id="rId4"/>
    </p:embeddedFont>
    <p:embeddedFont>
      <p:font typeface="CHULALONGKORN Bold" panose="020B0604020202020204" charset="-34"/>
      <p:regular r:id="rId5"/>
    </p:embeddedFont>
    <p:embeddedFont>
      <p:font typeface="TH Sarabun New" panose="020B0500040200020003" pitchFamily="34" charset="-34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19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718547" y="5000446"/>
            <a:ext cx="2294599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Chonburi"/>
                <a:ea typeface="Chonburi"/>
                <a:cs typeface="Chonburi"/>
                <a:sym typeface="Chonburi"/>
              </a:rPr>
              <a:t>CHULALONGKORN</a:t>
            </a:r>
          </a:p>
        </p:txBody>
      </p:sp>
      <p:sp>
        <p:nvSpPr>
          <p:cNvPr id="10" name="Freeform 10"/>
          <p:cNvSpPr/>
          <p:nvPr/>
        </p:nvSpPr>
        <p:spPr>
          <a:xfrm>
            <a:off x="7181" y="3659530"/>
            <a:ext cx="7581069" cy="7341203"/>
          </a:xfrm>
          <a:custGeom>
            <a:avLst/>
            <a:gdLst/>
            <a:ahLst/>
            <a:cxnLst/>
            <a:rect l="l" t="t" r="r" b="b"/>
            <a:pathLst>
              <a:path w="2960764" h="967993">
                <a:moveTo>
                  <a:pt x="0" y="0"/>
                </a:moveTo>
                <a:lnTo>
                  <a:pt x="2960764" y="0"/>
                </a:lnTo>
                <a:lnTo>
                  <a:pt x="2960764" y="967993"/>
                </a:lnTo>
                <a:lnTo>
                  <a:pt x="0" y="96799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th-TH" dirty="0"/>
          </a:p>
        </p:txBody>
      </p:sp>
      <p:grpSp>
        <p:nvGrpSpPr>
          <p:cNvPr id="15" name="Group 15"/>
          <p:cNvGrpSpPr/>
          <p:nvPr/>
        </p:nvGrpSpPr>
        <p:grpSpPr>
          <a:xfrm>
            <a:off x="7181" y="10264306"/>
            <a:ext cx="7581069" cy="721194"/>
            <a:chOff x="0" y="0"/>
            <a:chExt cx="2960764" cy="17295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2960764" cy="172953"/>
            </a:xfrm>
            <a:custGeom>
              <a:avLst/>
              <a:gdLst/>
              <a:ahLst/>
              <a:cxnLst/>
              <a:rect l="l" t="t" r="r" b="b"/>
              <a:pathLst>
                <a:path w="2960764" h="172953">
                  <a:moveTo>
                    <a:pt x="0" y="0"/>
                  </a:moveTo>
                  <a:lnTo>
                    <a:pt x="2960764" y="0"/>
                  </a:lnTo>
                  <a:lnTo>
                    <a:pt x="2960764" y="172953"/>
                  </a:lnTo>
                  <a:lnTo>
                    <a:pt x="0" y="172953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th-TH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2960764" cy="2015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8" name="Freeform 38"/>
          <p:cNvSpPr/>
          <p:nvPr/>
        </p:nvSpPr>
        <p:spPr>
          <a:xfrm>
            <a:off x="275190" y="10300115"/>
            <a:ext cx="530870" cy="532985"/>
          </a:xfrm>
          <a:custGeom>
            <a:avLst/>
            <a:gdLst/>
            <a:ahLst/>
            <a:cxnLst/>
            <a:rect l="l" t="t" r="r" b="b"/>
            <a:pathLst>
              <a:path w="530870" h="532985">
                <a:moveTo>
                  <a:pt x="0" y="0"/>
                </a:moveTo>
                <a:lnTo>
                  <a:pt x="530870" y="0"/>
                </a:lnTo>
                <a:lnTo>
                  <a:pt x="530870" y="532985"/>
                </a:lnTo>
                <a:lnTo>
                  <a:pt x="0" y="5329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3054772" y="10381925"/>
            <a:ext cx="374975" cy="374975"/>
          </a:xfrm>
          <a:custGeom>
            <a:avLst/>
            <a:gdLst/>
            <a:ahLst/>
            <a:cxnLst/>
            <a:rect l="l" t="t" r="r" b="b"/>
            <a:pathLst>
              <a:path w="374975" h="374975">
                <a:moveTo>
                  <a:pt x="0" y="0"/>
                </a:moveTo>
                <a:lnTo>
                  <a:pt x="374975" y="0"/>
                </a:lnTo>
                <a:lnTo>
                  <a:pt x="374975" y="374975"/>
                </a:lnTo>
                <a:lnTo>
                  <a:pt x="0" y="3749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5479753" y="10420025"/>
            <a:ext cx="260675" cy="260675"/>
          </a:xfrm>
          <a:custGeom>
            <a:avLst/>
            <a:gdLst/>
            <a:ahLst/>
            <a:cxnLst/>
            <a:rect l="l" t="t" r="r" b="b"/>
            <a:pathLst>
              <a:path w="260675" h="260675">
                <a:moveTo>
                  <a:pt x="0" y="0"/>
                </a:moveTo>
                <a:lnTo>
                  <a:pt x="260675" y="0"/>
                </a:lnTo>
                <a:lnTo>
                  <a:pt x="260675" y="260675"/>
                </a:lnTo>
                <a:lnTo>
                  <a:pt x="0" y="2606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1055819" y="2212657"/>
            <a:ext cx="2828264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0000"/>
              </a:solidFill>
              <a:latin typeface="CHULALONGKORN Bold"/>
              <a:ea typeface="CHULALONGKORN Bold"/>
              <a:cs typeface="CHULALONGKORN Bold"/>
              <a:sym typeface="CHULALONGKORN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844338" y="10436299"/>
            <a:ext cx="1908902" cy="3206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th-TH" sz="1400" dirty="0">
                <a:latin typeface="CHULALONGKORN"/>
                <a:ea typeface="CHULALONGKORN"/>
                <a:cs typeface="CHULALONGKORN"/>
                <a:sym typeface="CHULALONGKORN"/>
              </a:rPr>
              <a:t>องค์การบริหารส่วนตำบลทุ่ม</a:t>
            </a:r>
            <a:endParaRPr lang="en-US" sz="1400" dirty="0">
              <a:latin typeface="CHULALONGKORN"/>
              <a:ea typeface="CHULALONGKORN"/>
              <a:cs typeface="CHULALONGKORN"/>
              <a:sym typeface="CHULALONGKORN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3459791" y="10436299"/>
            <a:ext cx="1775843" cy="32060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400" dirty="0">
                <a:latin typeface="CHULALONGKORN"/>
                <a:ea typeface="CHULALONGKORN"/>
                <a:cs typeface="CHULALONGKORN"/>
                <a:sym typeface="CHULALONGKORN"/>
              </a:rPr>
              <a:t>www.toomsisaket.go.th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774544" y="10431145"/>
            <a:ext cx="1572917" cy="3257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th-TH" sz="1600" dirty="0">
                <a:latin typeface="CHULALONGKORN"/>
                <a:ea typeface="CHULALONGKORN"/>
                <a:cs typeface="CHULALONGKORN"/>
                <a:sym typeface="CHULALONGKORN"/>
              </a:rPr>
              <a:t>045-826327-19</a:t>
            </a:r>
            <a:endParaRPr lang="en-US" sz="1600" dirty="0">
              <a:latin typeface="CHULALONGKORN"/>
              <a:ea typeface="CHULALONGKORN"/>
              <a:cs typeface="CHULALONGKORN"/>
              <a:sym typeface="CHULALONGKORN"/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C6143E35-A6E8-676C-A3E1-633B6A5429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271" b="23909"/>
          <a:stretch/>
        </p:blipFill>
        <p:spPr>
          <a:xfrm>
            <a:off x="67094" y="0"/>
            <a:ext cx="7507479" cy="2666379"/>
          </a:xfrm>
          <a:prstGeom prst="rect">
            <a:avLst/>
          </a:prstGeom>
        </p:spPr>
      </p:pic>
      <p:pic>
        <p:nvPicPr>
          <p:cNvPr id="59" name="รูปภาพ 58">
            <a:extLst>
              <a:ext uri="{FF2B5EF4-FFF2-40B4-BE49-F238E27FC236}">
                <a16:creationId xmlns:a16="http://schemas.microsoft.com/office/drawing/2014/main" id="{02CFD154-50FE-61D3-3638-303C7ADAC6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436" l="0" r="100000">
                        <a14:foregroundMark x1="23913" y1="12821" x2="86594" y2="76557"/>
                        <a14:foregroundMark x1="76087" y1="26374" x2="46377" y2="28571"/>
                        <a14:foregroundMark x1="20652" y1="79853" x2="9058" y2="42491"/>
                        <a14:foregroundMark x1="72826" y1="56044" x2="90580" y2="51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79" y="54102"/>
            <a:ext cx="2351727" cy="2158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CB6713FC-26A3-93E9-FBCD-4F8599951B15}"/>
              </a:ext>
            </a:extLst>
          </p:cNvPr>
          <p:cNvSpPr txBox="1"/>
          <p:nvPr/>
        </p:nvSpPr>
        <p:spPr>
          <a:xfrm>
            <a:off x="1720851" y="154289"/>
            <a:ext cx="351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องค์การบริหารส่วนตำบลทุ่ม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3FDC2961-8C8C-ED57-85AF-641BC53DB638}"/>
              </a:ext>
            </a:extLst>
          </p:cNvPr>
          <p:cNvSpPr txBox="1"/>
          <p:nvPr/>
        </p:nvSpPr>
        <p:spPr>
          <a:xfrm>
            <a:off x="806060" y="2720481"/>
            <a:ext cx="4207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จดหมายข่าวประชาสัมพันธ์</a:t>
            </a:r>
          </a:p>
        </p:txBody>
      </p:sp>
      <p:sp>
        <p:nvSpPr>
          <p:cNvPr id="37" name="Freeform 37"/>
          <p:cNvSpPr/>
          <p:nvPr/>
        </p:nvSpPr>
        <p:spPr>
          <a:xfrm rot="16200000">
            <a:off x="296859" y="2551108"/>
            <a:ext cx="942981" cy="1143002"/>
          </a:xfrm>
          <a:custGeom>
            <a:avLst/>
            <a:gdLst/>
            <a:ahLst/>
            <a:cxnLst/>
            <a:rect l="l" t="t" r="r" b="b"/>
            <a:pathLst>
              <a:path w="1256954" h="1260104">
                <a:moveTo>
                  <a:pt x="0" y="0"/>
                </a:moveTo>
                <a:lnTo>
                  <a:pt x="1256954" y="0"/>
                </a:lnTo>
                <a:lnTo>
                  <a:pt x="1256954" y="1260104"/>
                </a:lnTo>
                <a:lnTo>
                  <a:pt x="0" y="12601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h-TH" dirty="0"/>
          </a:p>
        </p:txBody>
      </p:sp>
      <p:sp>
        <p:nvSpPr>
          <p:cNvPr id="2" name="Freeform 37">
            <a:extLst>
              <a:ext uri="{FF2B5EF4-FFF2-40B4-BE49-F238E27FC236}">
                <a16:creationId xmlns:a16="http://schemas.microsoft.com/office/drawing/2014/main" id="{11D73744-3EF3-50C3-4AD4-52F49A4F146A}"/>
              </a:ext>
            </a:extLst>
          </p:cNvPr>
          <p:cNvSpPr/>
          <p:nvPr/>
        </p:nvSpPr>
        <p:spPr>
          <a:xfrm rot="10800000">
            <a:off x="4416642" y="2374900"/>
            <a:ext cx="1063109" cy="1219200"/>
          </a:xfrm>
          <a:custGeom>
            <a:avLst/>
            <a:gdLst/>
            <a:ahLst/>
            <a:cxnLst/>
            <a:rect l="l" t="t" r="r" b="b"/>
            <a:pathLst>
              <a:path w="1256954" h="1260104">
                <a:moveTo>
                  <a:pt x="0" y="0"/>
                </a:moveTo>
                <a:lnTo>
                  <a:pt x="1256954" y="0"/>
                </a:lnTo>
                <a:lnTo>
                  <a:pt x="1256954" y="1260104"/>
                </a:lnTo>
                <a:lnTo>
                  <a:pt x="0" y="12601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h-TH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D765F9C-33AB-C976-70F7-4318A46B1520}"/>
              </a:ext>
            </a:extLst>
          </p:cNvPr>
          <p:cNvSpPr txBox="1"/>
          <p:nvPr/>
        </p:nvSpPr>
        <p:spPr>
          <a:xfrm>
            <a:off x="1492250" y="39751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แจ้งเตือนภาษีที่ดินและสิ่งปลูกสร้าง</a:t>
            </a:r>
          </a:p>
          <a:p>
            <a:pPr algn="ctr"/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ประจำปี 2569</a:t>
            </a:r>
          </a:p>
        </p:txBody>
      </p:sp>
      <p:sp>
        <p:nvSpPr>
          <p:cNvPr id="13" name="ม้วนกระดาษ: แนวนอน 12">
            <a:extLst>
              <a:ext uri="{FF2B5EF4-FFF2-40B4-BE49-F238E27FC236}">
                <a16:creationId xmlns:a16="http://schemas.microsoft.com/office/drawing/2014/main" id="{F1F6BF21-78C5-4E83-DC44-6E18AED73BD9}"/>
              </a:ext>
            </a:extLst>
          </p:cNvPr>
          <p:cNvSpPr/>
          <p:nvPr/>
        </p:nvSpPr>
        <p:spPr>
          <a:xfrm>
            <a:off x="577850" y="5270500"/>
            <a:ext cx="4114800" cy="10668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ชำระภายในวันที่ 30  มิถุนายน  2569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362D84B0-72F8-4DE5-10D0-EADB0A91C69C}"/>
              </a:ext>
            </a:extLst>
          </p:cNvPr>
          <p:cNvSpPr txBox="1"/>
          <p:nvPr/>
        </p:nvSpPr>
        <p:spPr>
          <a:xfrm>
            <a:off x="1263650" y="64897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หากเกินกำหนดจะมีค่าปรับและเงินเพิ่ม</a:t>
            </a:r>
          </a:p>
        </p:txBody>
      </p:sp>
      <p:sp>
        <p:nvSpPr>
          <p:cNvPr id="25" name="ลูกศร: เครื่องหมายบั้ง 24">
            <a:extLst>
              <a:ext uri="{FF2B5EF4-FFF2-40B4-BE49-F238E27FC236}">
                <a16:creationId xmlns:a16="http://schemas.microsoft.com/office/drawing/2014/main" id="{E6FBE698-ADE3-CDDF-4FB9-CD73454B6380}"/>
              </a:ext>
            </a:extLst>
          </p:cNvPr>
          <p:cNvSpPr/>
          <p:nvPr/>
        </p:nvSpPr>
        <p:spPr>
          <a:xfrm>
            <a:off x="1187450" y="7175500"/>
            <a:ext cx="304800" cy="257182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7" name="ลูกศร: เครื่องหมายบั้ง 26">
            <a:extLst>
              <a:ext uri="{FF2B5EF4-FFF2-40B4-BE49-F238E27FC236}">
                <a16:creationId xmlns:a16="http://schemas.microsoft.com/office/drawing/2014/main" id="{C433E922-336A-F04C-51F9-A4F3B76F6EEB}"/>
              </a:ext>
            </a:extLst>
          </p:cNvPr>
          <p:cNvSpPr/>
          <p:nvPr/>
        </p:nvSpPr>
        <p:spPr>
          <a:xfrm>
            <a:off x="1187450" y="7708900"/>
            <a:ext cx="304800" cy="257182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8" name="ลูกศร: เครื่องหมายบั้ง 27">
            <a:extLst>
              <a:ext uri="{FF2B5EF4-FFF2-40B4-BE49-F238E27FC236}">
                <a16:creationId xmlns:a16="http://schemas.microsoft.com/office/drawing/2014/main" id="{D16C27E1-03BD-F59C-E6DF-B2E0870C9ADF}"/>
              </a:ext>
            </a:extLst>
          </p:cNvPr>
          <p:cNvSpPr/>
          <p:nvPr/>
        </p:nvSpPr>
        <p:spPr>
          <a:xfrm>
            <a:off x="1187450" y="8289918"/>
            <a:ext cx="304800" cy="257182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8FB57294-2378-5760-E99F-6B1F26274942}"/>
              </a:ext>
            </a:extLst>
          </p:cNvPr>
          <p:cNvSpPr txBox="1"/>
          <p:nvPr/>
        </p:nvSpPr>
        <p:spPr>
          <a:xfrm>
            <a:off x="1568450" y="70993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</a:rPr>
              <a:t>ขำระเบี้ยปรับสูงสุดร้อยละ 40 ของค่าภาษี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CB91F31F-DDDF-3030-271C-B89D7833F978}"/>
              </a:ext>
            </a:extLst>
          </p:cNvPr>
          <p:cNvSpPr txBox="1"/>
          <p:nvPr/>
        </p:nvSpPr>
        <p:spPr>
          <a:xfrm>
            <a:off x="1587420" y="7632700"/>
            <a:ext cx="493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</a:rPr>
              <a:t>ขำระเงินเพิ่มร้อยละ 1 ต่อเดือน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B6B0FA8C-9607-B015-5059-4D7312FA8143}"/>
              </a:ext>
            </a:extLst>
          </p:cNvPr>
          <p:cNvSpPr txBox="1"/>
          <p:nvPr/>
        </p:nvSpPr>
        <p:spPr>
          <a:xfrm>
            <a:off x="1625128" y="8161635"/>
            <a:ext cx="421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</a:rPr>
              <a:t>ถูกระงับกรรมสิทธิ์ในที่ดินและสิ่งปลูกสร้าง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F475740D-FA88-C2D0-5477-4A5A32EA7046}"/>
              </a:ext>
            </a:extLst>
          </p:cNvPr>
          <p:cNvSpPr txBox="1"/>
          <p:nvPr/>
        </p:nvSpPr>
        <p:spPr>
          <a:xfrm>
            <a:off x="1339850" y="907157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</a:rPr>
              <a:t>สอบถามรายละเอียกเพิ่มเติม 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</a:rPr>
              <a:t>งานจัดเก็บรายได้ กองคลัง 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</a:rPr>
              <a:t>องค์การบริหารส่วนตำบลทุ่ม อำเภอเมือง จังหวัดศรีสะเกษ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96</Words>
  <Application>Microsoft Office PowerPoint</Application>
  <PresentationFormat>กำหนดเอง</PresentationFormat>
  <Paragraphs>16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8" baseType="lpstr">
      <vt:lpstr>Arial</vt:lpstr>
      <vt:lpstr>Chonburi</vt:lpstr>
      <vt:lpstr>TH Sarabun New</vt:lpstr>
      <vt:lpstr>Calibri</vt:lpstr>
      <vt:lpstr>CHULALONGKORN Bold</vt:lpstr>
      <vt:lpstr>CHULALONGKORN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ข้อความในย่อหน้าของคุณ</dc:title>
  <dc:creator>ASUS</dc:creator>
  <cp:lastModifiedBy>Lenovo</cp:lastModifiedBy>
  <cp:revision>35</cp:revision>
  <dcterms:created xsi:type="dcterms:W3CDTF">2006-08-16T00:00:00Z</dcterms:created>
  <dcterms:modified xsi:type="dcterms:W3CDTF">2026-06-11T07:38:24Z</dcterms:modified>
  <dc:identifier>DAGV4ITs0Is</dc:identifier>
</cp:coreProperties>
</file>